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9" r:id="rId3"/>
    <p:sldId id="257" r:id="rId4"/>
    <p:sldId id="261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3"/>
    <p:restoredTop sz="94697"/>
  </p:normalViewPr>
  <p:slideViewPr>
    <p:cSldViewPr snapToGrid="0" snapToObjects="1">
      <p:cViewPr>
        <p:scale>
          <a:sx n="95" d="100"/>
          <a:sy n="95" d="100"/>
        </p:scale>
        <p:origin x="176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2BD2E-4ACC-E94E-A85D-CEB79F32758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427B3-AB16-DD4C-BABD-31955C377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0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427B3-AB16-DD4C-BABD-31955C377F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5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8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456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1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6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21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6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1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4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6A524-CF25-DA4C-9C05-1D5C1C9B488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3A6B-C32D-0642-A413-2027A913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5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ggle.com/datasets/fedesoriano/heart-failure-prediction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8C501-1B6A-DF4F-B13A-904ED5FEE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 anchor="ctr">
            <a:normAutofit/>
          </a:bodyPr>
          <a:lstStyle/>
          <a:p>
            <a:r>
              <a:rPr lang="en-US" dirty="0"/>
              <a:t>Heart Failure Prediction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A21AD-785B-0349-A4DF-368F6D86A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r>
              <a:rPr lang="en-US" sz="1700" dirty="0"/>
              <a:t>By: Sneha Kumaran</a:t>
            </a:r>
          </a:p>
          <a:p>
            <a:r>
              <a:rPr lang="en-US" sz="1700" dirty="0"/>
              <a:t>CDS 403</a:t>
            </a:r>
          </a:p>
          <a:p>
            <a:r>
              <a:rPr lang="en-US" sz="1700" dirty="0"/>
              <a:t>Term Project</a:t>
            </a:r>
          </a:p>
          <a:p>
            <a:endParaRPr lang="en-US" sz="1700" dirty="0"/>
          </a:p>
        </p:txBody>
      </p:sp>
      <p:pic>
        <p:nvPicPr>
          <p:cNvPr id="1026" name="Picture 2" descr="Diagnosing Heart Failure">
            <a:extLst>
              <a:ext uri="{FF2B5EF4-FFF2-40B4-BE49-F238E27FC236}">
                <a16:creationId xmlns:a16="http://schemas.microsoft.com/office/drawing/2014/main" id="{18AA1B52-9240-D865-4B76-BC64C9A0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4606" y="1339404"/>
            <a:ext cx="6260963" cy="417919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528B69-8EF3-44BA-E53A-44660FA97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8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9"/>
    </mc:Choice>
    <mc:Fallback>
      <p:transition spd="slow" advTm="7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2050" name="Picture 2" descr="Heart Failure: Symptoms, Treatments, and How to Reduce Your Risk">
            <a:extLst>
              <a:ext uri="{FF2B5EF4-FFF2-40B4-BE49-F238E27FC236}">
                <a16:creationId xmlns:a16="http://schemas.microsoft.com/office/drawing/2014/main" id="{CC40A91D-FA58-FF1B-DEBB-E387D26A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" r="69121" b="1"/>
          <a:stretch/>
        </p:blipFill>
        <p:spPr bwMode="auto">
          <a:xfrm>
            <a:off x="7547810" y="10"/>
            <a:ext cx="4641013" cy="685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E1774-02C8-7A4B-A00D-D1CFCFC5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20BF-6D6F-8D4F-937A-55E240B5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data of 918 patients were collected about their health information and the characteristics regarding the conditions that could potentially affect the heart. These features are looking towards to see whether a patient would be classified to have a heart failure or not. </a:t>
            </a:r>
          </a:p>
          <a:p>
            <a:r>
              <a:rPr lang="en-US" sz="2000" dirty="0"/>
              <a:t>So, using a machine learning algorithm, particularly a decision tree (classification algorithm), I can classify which patient would have a heart failure based on the given features in the dataset.</a:t>
            </a:r>
          </a:p>
          <a:p>
            <a:r>
              <a:rPr lang="en-US" sz="2000" dirty="0"/>
              <a:t>Dataset: </a:t>
            </a:r>
            <a:r>
              <a:rPr lang="en-US" sz="2000" dirty="0">
                <a:hlinkClick r:id="rId7"/>
              </a:rPr>
              <a:t>https://www.kaggle.com/datasets/fedesoriano/heart-failure-prediction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3D6765-951E-4F8D-751A-3ECD41CD3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6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39"/>
    </mc:Choice>
    <mc:Fallback>
      <p:transition spd="slow" advTm="4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tting the record straight: There is no 'Covid heart' - STAT">
            <a:extLst>
              <a:ext uri="{FF2B5EF4-FFF2-40B4-BE49-F238E27FC236}">
                <a16:creationId xmlns:a16="http://schemas.microsoft.com/office/drawing/2014/main" id="{C0D8B2FD-3403-98C4-BB8F-7BC387195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862A3-9C29-4A48-9593-8A4CBD4F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B63C-A625-7D46-AD90-A743DE88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en-US" sz="1900"/>
              <a:t>918 patients/ 919 rows/ 13 columns</a:t>
            </a:r>
          </a:p>
          <a:p>
            <a:r>
              <a:rPr lang="en-US" sz="1900"/>
              <a:t>Attributes:</a:t>
            </a:r>
          </a:p>
          <a:p>
            <a:r>
              <a:rPr lang="en-US" sz="1900"/>
              <a:t>Age - Patient’s age</a:t>
            </a:r>
          </a:p>
          <a:p>
            <a:r>
              <a:rPr lang="en-US" sz="1900"/>
              <a:t>Gender – Male or Female</a:t>
            </a:r>
          </a:p>
          <a:p>
            <a:r>
              <a:rPr lang="en-US" sz="1900"/>
              <a:t>ChestPainType - chest pain type (TA: Typical Angina, ATA: Atypical Angina, NAP: Non-Anginal Pain, ASY: Asymptomatic)</a:t>
            </a:r>
          </a:p>
          <a:p>
            <a:r>
              <a:rPr lang="en-US" sz="1900"/>
              <a:t>RestingBP- resting blood pressure (mm hg)</a:t>
            </a:r>
          </a:p>
          <a:p>
            <a:r>
              <a:rPr lang="en-US" sz="1900"/>
              <a:t>Cholesterol – Serum Cholestrol (mm/dl)</a:t>
            </a:r>
          </a:p>
          <a:p>
            <a:r>
              <a:rPr lang="en-US" sz="1900"/>
              <a:t>FastingBS -  fasting blood sugar (1: if FastingBS &gt; 120 mg/dl, 0: otherwise)</a:t>
            </a:r>
          </a:p>
          <a:p>
            <a:endParaRPr lang="en-US" sz="19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0F7DCE-4B2B-38C1-D172-7D493F42A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2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95"/>
    </mc:Choice>
    <mc:Fallback>
      <p:transition spd="slow" advTm="6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etting the record straight: There is no 'Covid heart' - STAT">
            <a:extLst>
              <a:ext uri="{FF2B5EF4-FFF2-40B4-BE49-F238E27FC236}">
                <a16:creationId xmlns:a16="http://schemas.microsoft.com/office/drawing/2014/main" id="{2E2C3203-4233-7018-3C8C-82E05E438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8C5F8-E6CB-5F40-8672-043655E9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160F-85C5-DC46-8DB0-4D17028D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en-US" sz="2000"/>
              <a:t>RestingECG - resting electrocardiogram results (Normal: Normal, ST: having ST-T wave abnormality, LVH: showing probable or definite left ventricular hypertrophy by Estes' criteria)</a:t>
            </a:r>
          </a:p>
          <a:p>
            <a:r>
              <a:rPr lang="en-US" sz="2000"/>
              <a:t>MaxHR - maximum heart rate achieved [Numeric value between 60 and 202]</a:t>
            </a:r>
          </a:p>
          <a:p>
            <a:r>
              <a:rPr lang="en-US" sz="2000"/>
              <a:t>ExerciseAngina - exercise-induced angina [Y: Yes, N: No]</a:t>
            </a:r>
          </a:p>
          <a:p>
            <a:r>
              <a:rPr lang="en-US" sz="2000"/>
              <a:t>Oldpeak - oldpeak = ST [Numeric value measured in depression]</a:t>
            </a:r>
          </a:p>
          <a:p>
            <a:r>
              <a:rPr lang="en-US" sz="2000"/>
              <a:t>ST_Slope - the slope of the peak exercise ST segment [Up: upsloping, Flat: flat, Down: downsloping]</a:t>
            </a:r>
          </a:p>
          <a:p>
            <a:r>
              <a:rPr lang="en-US" sz="2000"/>
              <a:t>HeartDisease - output class [1: heart disease, 0: Normal]</a:t>
            </a:r>
          </a:p>
          <a:p>
            <a:endParaRPr lang="en-US" sz="20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1914F6-D975-97A6-D5DE-89322E9A1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46"/>
    </mc:Choice>
    <mc:Fallback>
      <p:transition spd="slow" advTm="60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C45AD9C-F21B-4046-AF68-07A246947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F5BD6E-AB48-4A2D-AA03-D787D54FA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21115A-B66A-4D35-9D9F-97A91D88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3704"/>
            <a:ext cx="10437812" cy="3211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C72B1C-D4EE-45CF-A99C-0AD017C41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B1154-B251-7744-862F-CA68D1F9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AB44AF-E52F-46C5-8C2C-8487AC8B1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5B2FDF3-1FF8-4FBF-842A-4EA5719F3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89DEC8-49B8-4778-BB47-FF48E8C5B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85714"/>
            <a:ext cx="10437812" cy="32116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F550B33-5759-49FD-90FC-11EA4ED5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6348-DC1C-D64D-A25A-D3726F31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130760"/>
            <a:ext cx="9114023" cy="391798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Chose the decision tree algorithm, because I wanted to see how well this algorithm can perform and see how to roots down based on other attributes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Steps/Method of getting the classification/decision tree: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Imported the CSV file from Kaggle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Analyzed the dataset and checked the summary of the dataset about each column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Displayed the table from the dataset to view RestingBP, Cholesterol, and Heart Disease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Set seed to 3437 (randomly)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Created a training sample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Split the dataset into the training set and test set using the </a:t>
            </a:r>
            <a:r>
              <a:rPr lang="en-US" sz="1800" dirty="0" err="1">
                <a:solidFill>
                  <a:srgbClr val="FFFFFF"/>
                </a:solidFill>
              </a:rPr>
              <a:t>train_sample</a:t>
            </a:r>
            <a:endParaRPr lang="en-US" sz="1800" dirty="0">
              <a:solidFill>
                <a:srgbClr val="FFFFFF"/>
              </a:solidFill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</a:rPr>
              <a:t>heart_train</a:t>
            </a:r>
            <a:endParaRPr lang="en-US" sz="1800" dirty="0">
              <a:solidFill>
                <a:srgbClr val="FFFFFF"/>
              </a:solidFill>
            </a:endParaRPr>
          </a:p>
          <a:p>
            <a:pPr lvl="1"/>
            <a:r>
              <a:rPr lang="en-US" sz="1800" dirty="0" err="1">
                <a:solidFill>
                  <a:srgbClr val="FFFFFF"/>
                </a:solidFill>
              </a:rPr>
              <a:t>heart_test</a:t>
            </a:r>
            <a:endParaRPr lang="en-US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119625-731E-FFCF-F21E-1FE8878D2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82"/>
    </mc:Choice>
    <mc:Fallback>
      <p:transition spd="slow" advTm="70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45AD9C-F21B-4046-AF68-07A246947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5BD6E-AB48-4A2D-AA03-D787D54FA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1115A-B66A-4D35-9D9F-97A91D88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3704"/>
            <a:ext cx="10437812" cy="3211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C72B1C-D4EE-45CF-A99C-0AD017C41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008F-6E45-3044-9B9E-0D0E6B0E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AB44AF-E52F-46C5-8C2C-8487AC8B1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B2FDF3-1FF8-4FBF-842A-4EA5719F3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89DEC8-49B8-4778-BB47-FF48E8C5B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85714"/>
            <a:ext cx="10437812" cy="321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550B33-5759-49FD-90FC-11EA4ED5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A5D5-62D1-5945-96F4-CF9F9929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107336"/>
            <a:ext cx="9114023" cy="38025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Analyzed the proportion table using the training/testing set and heart disease</a:t>
            </a:r>
          </a:p>
          <a:p>
            <a:r>
              <a:rPr lang="en-US" dirty="0">
                <a:solidFill>
                  <a:srgbClr val="FFFFFF"/>
                </a:solidFill>
              </a:rPr>
              <a:t>Installed package C50 to fit the training set into the decision/classification tree</a:t>
            </a:r>
          </a:p>
          <a:p>
            <a:r>
              <a:rPr lang="en-US" dirty="0">
                <a:solidFill>
                  <a:srgbClr val="FFFFFF"/>
                </a:solidFill>
              </a:rPr>
              <a:t>Predicted the test results and used the </a:t>
            </a:r>
            <a:r>
              <a:rPr lang="en-US" dirty="0" err="1">
                <a:solidFill>
                  <a:srgbClr val="FFFFFF"/>
                </a:solidFill>
              </a:rPr>
              <a:t>gmodels</a:t>
            </a:r>
            <a:r>
              <a:rPr lang="en-US" dirty="0">
                <a:solidFill>
                  <a:srgbClr val="FFFFFF"/>
                </a:solidFill>
              </a:rPr>
              <a:t> package to create a Cross Table</a:t>
            </a:r>
          </a:p>
          <a:p>
            <a:r>
              <a:rPr lang="en-US" dirty="0">
                <a:solidFill>
                  <a:srgbClr val="FFFFFF"/>
                </a:solidFill>
              </a:rPr>
              <a:t>Improved the model by using adaptive boosting and ran for 24 iterations</a:t>
            </a:r>
          </a:p>
          <a:p>
            <a:r>
              <a:rPr lang="en-US" dirty="0">
                <a:solidFill>
                  <a:srgbClr val="FFFFFF"/>
                </a:solidFill>
              </a:rPr>
              <a:t>Installed Caret Package </a:t>
            </a:r>
          </a:p>
          <a:p>
            <a:r>
              <a:rPr lang="en-US" dirty="0">
                <a:solidFill>
                  <a:srgbClr val="FFFFFF"/>
                </a:solidFill>
              </a:rPr>
              <a:t>Found the Accuracy of how well the algorithm worked, Recall, Precision, and F1 Score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740689-19E5-C96C-72F2-2E196CDB8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0"/>
    </mc:Choice>
    <mc:Fallback>
      <p:transition spd="slow" advTm="3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42D0-BEAA-FB4D-BBEB-16DB8091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084D5-B5BA-0085-D80A-14B9B5493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788" y="1957239"/>
            <a:ext cx="4698358" cy="3599316"/>
          </a:xfrm>
        </p:spPr>
        <p:txBody>
          <a:bodyPr>
            <a:normAutofit/>
          </a:bodyPr>
          <a:lstStyle/>
          <a:p>
            <a:r>
              <a:rPr lang="en-US" sz="2000" dirty="0"/>
              <a:t>Here is an example of the decision tree after the boosting.  Below is the example of trial 21, where it starts out with </a:t>
            </a:r>
            <a:r>
              <a:rPr lang="en-US" sz="2000" dirty="0" err="1"/>
              <a:t>ST_Slope</a:t>
            </a:r>
            <a:r>
              <a:rPr lang="en-US" sz="2000" dirty="0"/>
              <a:t> and roots down to multiple attributes to which are 0 or 1 (heart disease or don’t have)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34E29F7-A867-2DBF-FA52-A1C18E80D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7906" y="1957239"/>
            <a:ext cx="4891635" cy="3755503"/>
          </a:xfrm>
        </p:spPr>
        <p:txBody>
          <a:bodyPr>
            <a:normAutofit/>
          </a:bodyPr>
          <a:lstStyle/>
          <a:p>
            <a:r>
              <a:rPr lang="en-US" sz="2000" dirty="0"/>
              <a:t>Below is the overall accuracy, recall, precision, and F1 score of how well the algorithm worked.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83E10B-523A-45C3-C222-F50C56457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026" y="2884699"/>
            <a:ext cx="4964974" cy="39733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472519-DF51-115C-B85B-94596465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7" y="3756897"/>
            <a:ext cx="3554178" cy="310110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E111C6-71A2-20DD-ECFA-C059F2112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6897"/>
            <a:ext cx="3672847" cy="310110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9BE0A9-F6EA-005C-CF66-CD4E04020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78"/>
    </mc:Choice>
    <mc:Fallback>
      <p:transition spd="slow" advTm="11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{7D12AC43-57B3-1142-A20F-9480B9C848FE}tf10001057</Template>
  <TotalTime>11758</TotalTime>
  <Words>547</Words>
  <Application>Microsoft Macintosh PowerPoint</Application>
  <PresentationFormat>Widescreen</PresentationFormat>
  <Paragraphs>46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Heart Failure Prediction</vt:lpstr>
      <vt:lpstr>PROBLEM</vt:lpstr>
      <vt:lpstr>DATA</vt:lpstr>
      <vt:lpstr>DATA</vt:lpstr>
      <vt:lpstr>METHOD</vt:lpstr>
      <vt:lpstr>METHOD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 Dataset Decision Tree</dc:title>
  <dc:creator>skumara2</dc:creator>
  <cp:lastModifiedBy>skumara2</cp:lastModifiedBy>
  <cp:revision>18</cp:revision>
  <dcterms:created xsi:type="dcterms:W3CDTF">2022-03-22T15:25:09Z</dcterms:created>
  <dcterms:modified xsi:type="dcterms:W3CDTF">2022-04-26T02:46:23Z</dcterms:modified>
</cp:coreProperties>
</file>